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sldIdLst>
    <p:sldId id="256" r:id="rId2"/>
    <p:sldId id="257" r:id="rId3"/>
    <p:sldId id="264" r:id="rId4"/>
    <p:sldId id="266" r:id="rId5"/>
    <p:sldId id="267" r:id="rId6"/>
    <p:sldId id="268" r:id="rId7"/>
    <p:sldId id="269" r:id="rId8"/>
    <p:sldId id="270" r:id="rId9"/>
    <p:sldId id="271" r:id="rId10"/>
    <p:sldId id="265" r:id="rId11"/>
    <p:sldId id="263" r:id="rId12"/>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4" d="100"/>
          <a:sy n="84" d="100"/>
        </p:scale>
        <p:origin x="629"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9EF1D37B-10E5-4205-A810-F646689532BA}" type="datetimeFigureOut">
              <a:rPr lang="bg-BG" smtClean="0"/>
              <a:t>24.5.2017 г.</a:t>
            </a:fld>
            <a:endParaRPr lang="bg-BG"/>
          </a:p>
        </p:txBody>
      </p:sp>
      <p:sp>
        <p:nvSpPr>
          <p:cNvPr id="5" name="Footer Placeholder 4"/>
          <p:cNvSpPr>
            <a:spLocks noGrp="1"/>
          </p:cNvSpPr>
          <p:nvPr>
            <p:ph type="ftr" sz="quarter" idx="11"/>
          </p:nvPr>
        </p:nvSpPr>
        <p:spPr>
          <a:xfrm>
            <a:off x="1876424" y="5410201"/>
            <a:ext cx="5124886" cy="365125"/>
          </a:xfrm>
        </p:spPr>
        <p:txBody>
          <a:bodyPr/>
          <a:lstStyle/>
          <a:p>
            <a:endParaRPr lang="bg-BG"/>
          </a:p>
        </p:txBody>
      </p:sp>
      <p:sp>
        <p:nvSpPr>
          <p:cNvPr id="6" name="Slide Number Placeholder 5"/>
          <p:cNvSpPr>
            <a:spLocks noGrp="1"/>
          </p:cNvSpPr>
          <p:nvPr>
            <p:ph type="sldNum" sz="quarter" idx="12"/>
          </p:nvPr>
        </p:nvSpPr>
        <p:spPr>
          <a:xfrm>
            <a:off x="9896911" y="5410199"/>
            <a:ext cx="771089" cy="365125"/>
          </a:xfrm>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4075606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F1D37B-10E5-4205-A810-F646689532BA}" type="datetimeFigureOut">
              <a:rPr lang="bg-BG" smtClean="0"/>
              <a:t>24.5.2017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1648871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EF1D37B-10E5-4205-A810-F646689532BA}" type="datetimeFigureOut">
              <a:rPr lang="bg-BG" smtClean="0"/>
              <a:t>24.5.2017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848814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374892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EF1D37B-10E5-4205-A810-F646689532BA}" type="datetimeFigureOut">
              <a:rPr lang="bg-BG" smtClean="0"/>
              <a:t>24.5.2017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3641209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EF1D37B-10E5-4205-A810-F646689532BA}" type="datetimeFigureOut">
              <a:rPr lang="bg-BG" smtClean="0"/>
              <a:t>24.5.2017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394251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EF1D37B-10E5-4205-A810-F646689532BA}" type="datetimeFigureOut">
              <a:rPr lang="bg-BG" smtClean="0"/>
              <a:t>24.5.2017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777689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214343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694513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smtClean="0"/>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30854641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393539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576116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smtClean="0"/>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F1D37B-10E5-4205-A810-F646689532BA}" type="datetimeFigureOut">
              <a:rPr lang="bg-BG" smtClean="0"/>
              <a:t>24.5.2017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1557202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EF1D37B-10E5-4205-A810-F646689532BA}" type="datetimeFigureOut">
              <a:rPr lang="bg-BG" smtClean="0"/>
              <a:t>24.5.2017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861482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smtClean="0"/>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3" name="Date Placeholder 2"/>
          <p:cNvSpPr>
            <a:spLocks noGrp="1"/>
          </p:cNvSpPr>
          <p:nvPr>
            <p:ph type="dt" sz="half" idx="10"/>
          </p:nvPr>
        </p:nvSpPr>
        <p:spPr/>
        <p:txBody>
          <a:bodyPr/>
          <a:lstStyle/>
          <a:p>
            <a:fld id="{9EF1D37B-10E5-4205-A810-F646689532BA}" type="datetimeFigureOut">
              <a:rPr lang="bg-BG" smtClean="0"/>
              <a:t>24.5.2017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34878620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F1D37B-10E5-4205-A810-F646689532BA}" type="datetimeFigureOut">
              <a:rPr lang="bg-BG" smtClean="0"/>
              <a:t>24.5.2017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588374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F1D37B-10E5-4205-A810-F646689532BA}" type="datetimeFigureOut">
              <a:rPr lang="bg-BG" smtClean="0"/>
              <a:t>24.5.2017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955F3AC7-9095-4F36-ABFF-0B76E08C50A2}" type="slidenum">
              <a:rPr lang="bg-BG" smtClean="0"/>
              <a:t>‹#›</a:t>
            </a:fld>
            <a:endParaRPr lang="bg-BG"/>
          </a:p>
        </p:txBody>
      </p:sp>
    </p:spTree>
    <p:extLst>
      <p:ext uri="{BB962C8B-B14F-4D97-AF65-F5344CB8AC3E}">
        <p14:creationId xmlns:p14="http://schemas.microsoft.com/office/powerpoint/2010/main" val="2840067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EF1D37B-10E5-4205-A810-F646689532BA}" type="datetimeFigureOut">
              <a:rPr lang="bg-BG" smtClean="0"/>
              <a:t>24.5.2017 г.</a:t>
            </a:fld>
            <a:endParaRPr lang="bg-BG"/>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bg-BG"/>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55F3AC7-9095-4F36-ABFF-0B76E08C50A2}" type="slidenum">
              <a:rPr lang="bg-BG" smtClean="0"/>
              <a:t>‹#›</a:t>
            </a:fld>
            <a:endParaRPr lang="bg-BG"/>
          </a:p>
        </p:txBody>
      </p:sp>
    </p:spTree>
    <p:extLst>
      <p:ext uri="{BB962C8B-B14F-4D97-AF65-F5344CB8AC3E}">
        <p14:creationId xmlns:p14="http://schemas.microsoft.com/office/powerpoint/2010/main" val="1088705202"/>
      </p:ext>
    </p:extLst>
  </p:cSld>
  <p:clrMap bg1="dk1" tx1="lt1" bg2="dk2" tx2="lt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Lst>
  <p:txStyles>
    <p:titleStyle>
      <a:lvl1pPr algn="l" defTabSz="914400" rtl="0" eaLnBrk="1" latinLnBrk="0" hangingPunct="1">
        <a:lnSpc>
          <a:spcPct val="90000"/>
        </a:lnSpc>
        <a:spcBef>
          <a:spcPct val="0"/>
        </a:spcBef>
        <a:buNone/>
        <a:defRPr sz="3600" kern="1200" cap="all" baseline="0">
          <a:solidFill>
            <a:schemeClr val="tx1"/>
          </a:solidFill>
          <a:effectLst>
            <a:outerShdw blurRad="177800" dist="38100" dir="2700000" algn="tl">
              <a:srgbClr val="000000">
                <a:alpha val="24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effectLst>
            <a:outerShdw blurRad="152400" dist="38100" dir="2700000" algn="tl">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effectLst>
            <a:outerShdw blurRad="152400" dist="38100" dir="2700000" algn="tl">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effectLst>
            <a:outerShdw blurRad="152400" dist="38100" dir="2700000" algn="tl">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effectLst>
            <a:outerShdw blurRad="152400" dist="38100" dir="2700000" algn="tl">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www.apac-bg.org/" TargetMode="External"/><Relationship Id="rId3" Type="http://schemas.openxmlformats.org/officeDocument/2006/relationships/hyperlink" Target="http://www.peterkapartners.com/en" TargetMode="External"/><Relationship Id="rId7" Type="http://schemas.openxmlformats.org/officeDocument/2006/relationships/hyperlink" Target="http://www.itsgnetwork.com/" TargetMode="External"/><Relationship Id="rId12" Type="http://schemas.openxmlformats.org/officeDocument/2006/relationships/hyperlink" Target="http://www.nbbg.eu/" TargetMode="External"/><Relationship Id="rId2" Type="http://schemas.openxmlformats.org/officeDocument/2006/relationships/hyperlink" Target="http://www.braykov.com/" TargetMode="External"/><Relationship Id="rId1" Type="http://schemas.openxmlformats.org/officeDocument/2006/relationships/slideLayout" Target="../slideLayouts/slideLayout2.xml"/><Relationship Id="rId6" Type="http://schemas.openxmlformats.org/officeDocument/2006/relationships/hyperlink" Target="http://www.globallawexperts.com/" TargetMode="External"/><Relationship Id="rId11" Type="http://schemas.openxmlformats.org/officeDocument/2006/relationships/hyperlink" Target="http://www.bbba.bg/" TargetMode="External"/><Relationship Id="rId5" Type="http://schemas.openxmlformats.org/officeDocument/2006/relationships/hyperlink" Target="http://www.jurist.bg/" TargetMode="External"/><Relationship Id="rId10" Type="http://schemas.openxmlformats.org/officeDocument/2006/relationships/hyperlink" Target="http://bulgarien.ahk.de/" TargetMode="External"/><Relationship Id="rId4" Type="http://schemas.openxmlformats.org/officeDocument/2006/relationships/hyperlink" Target="http://www.casepro.bg/" TargetMode="External"/><Relationship Id="rId9" Type="http://schemas.openxmlformats.org/officeDocument/2006/relationships/hyperlink" Target="http://www.fi.co/"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simbula.eu/" TargetMode="External"/><Relationship Id="rId2" Type="http://schemas.openxmlformats.org/officeDocument/2006/relationships/hyperlink" Target="mailto:teodora.petrova@simbula.e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SIMBULA Ltd.</a:t>
            </a:r>
            <a:endParaRPr lang="bg-BG" b="1" dirty="0"/>
          </a:p>
        </p:txBody>
      </p:sp>
      <p:sp>
        <p:nvSpPr>
          <p:cNvPr id="3" name="Subtitle 2"/>
          <p:cNvSpPr>
            <a:spLocks noGrp="1"/>
          </p:cNvSpPr>
          <p:nvPr>
            <p:ph type="subTitle" idx="1"/>
          </p:nvPr>
        </p:nvSpPr>
        <p:spPr/>
        <p:txBody>
          <a:bodyPr/>
          <a:lstStyle/>
          <a:p>
            <a:r>
              <a:rPr lang="en-US" dirty="0" smtClean="0"/>
              <a:t>There is no problem without a solution!</a:t>
            </a:r>
            <a:endParaRPr lang="bg-BG"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95584" y="4196398"/>
            <a:ext cx="4672415" cy="1061402"/>
          </a:xfrm>
          <a:prstGeom prst="rect">
            <a:avLst/>
          </a:prstGeom>
        </p:spPr>
      </p:pic>
    </p:spTree>
    <p:extLst>
      <p:ext uri="{BB962C8B-B14F-4D97-AF65-F5344CB8AC3E}">
        <p14:creationId xmlns:p14="http://schemas.microsoft.com/office/powerpoint/2010/main" val="1403753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lstStyle/>
          <a:p>
            <a:r>
              <a:rPr lang="en-US" dirty="0"/>
              <a:t>Who we are</a:t>
            </a:r>
            <a:r>
              <a:rPr lang="bg-BG" dirty="0"/>
              <a:t>?</a:t>
            </a:r>
          </a:p>
        </p:txBody>
      </p:sp>
      <p:sp>
        <p:nvSpPr>
          <p:cNvPr id="5" name="Content Placeholder 4"/>
          <p:cNvSpPr>
            <a:spLocks noGrp="1"/>
          </p:cNvSpPr>
          <p:nvPr>
            <p:ph idx="1"/>
          </p:nvPr>
        </p:nvSpPr>
        <p:spPr>
          <a:xfrm>
            <a:off x="1141412" y="1673352"/>
            <a:ext cx="9905999" cy="4117849"/>
          </a:xfrm>
        </p:spPr>
        <p:txBody>
          <a:bodyPr>
            <a:normAutofit/>
          </a:bodyPr>
          <a:lstStyle/>
          <a:p>
            <a:r>
              <a:rPr lang="en-US" dirty="0"/>
              <a:t>Simbula was established in 2012 as a specialized consulting company, which offers professional financial and accounting services to </a:t>
            </a:r>
            <a:r>
              <a:rPr lang="en-US" dirty="0" smtClean="0"/>
              <a:t>companies and individuals; </a:t>
            </a:r>
            <a:endParaRPr lang="en-US" dirty="0"/>
          </a:p>
          <a:p>
            <a:r>
              <a:rPr lang="en-US" dirty="0" smtClean="0"/>
              <a:t>Currently we employ 15+ professionals;</a:t>
            </a:r>
          </a:p>
          <a:p>
            <a:r>
              <a:rPr lang="en-US" dirty="0" smtClean="0"/>
              <a:t>We have 70+ regular clients from 10+ countries;</a:t>
            </a:r>
          </a:p>
          <a:p>
            <a:r>
              <a:rPr lang="en-US" dirty="0" smtClean="0"/>
              <a:t>We have successfully completed 40+ consultancy projects;</a:t>
            </a:r>
            <a:endParaRPr lang="en-US" dirty="0" smtClean="0"/>
          </a:p>
          <a:p>
            <a:r>
              <a:rPr lang="en-US" dirty="0" smtClean="0"/>
              <a:t>Our clients are active primarily in healthcare, life sciences</a:t>
            </a:r>
            <a:r>
              <a:rPr lang="en-US" dirty="0"/>
              <a:t>, IT, </a:t>
            </a:r>
            <a:r>
              <a:rPr lang="en-US" dirty="0" smtClean="0"/>
              <a:t>start-ups, NGOs, etc.</a:t>
            </a:r>
            <a:endParaRPr lang="en-US" dirty="0" smtClean="0"/>
          </a:p>
          <a:p>
            <a:endParaRPr lang="bg-BG" dirty="0"/>
          </a:p>
        </p:txBody>
      </p:sp>
    </p:spTree>
    <p:extLst>
      <p:ext uri="{BB962C8B-B14F-4D97-AF65-F5344CB8AC3E}">
        <p14:creationId xmlns:p14="http://schemas.microsoft.com/office/powerpoint/2010/main" val="6714936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734794"/>
          </a:xfrm>
        </p:spPr>
        <p:txBody>
          <a:bodyPr/>
          <a:lstStyle/>
          <a:p>
            <a:r>
              <a:rPr lang="en-US" dirty="0" smtClean="0"/>
              <a:t>Business lines</a:t>
            </a:r>
            <a:endParaRPr lang="bg-BG" dirty="0"/>
          </a:p>
        </p:txBody>
      </p:sp>
      <p:sp>
        <p:nvSpPr>
          <p:cNvPr id="3" name="Content Placeholder 2"/>
          <p:cNvSpPr>
            <a:spLocks noGrp="1"/>
          </p:cNvSpPr>
          <p:nvPr>
            <p:ph idx="1"/>
          </p:nvPr>
        </p:nvSpPr>
        <p:spPr>
          <a:xfrm>
            <a:off x="1141412" y="1353312"/>
            <a:ext cx="9905999" cy="4700016"/>
          </a:xfrm>
        </p:spPr>
        <p:txBody>
          <a:bodyPr>
            <a:normAutofit fontScale="70000" lnSpcReduction="20000"/>
          </a:bodyPr>
          <a:lstStyle/>
          <a:p>
            <a:pPr marL="0" indent="0">
              <a:buNone/>
            </a:pPr>
            <a:r>
              <a:rPr lang="en-US" dirty="0" smtClean="0"/>
              <a:t>Our </a:t>
            </a:r>
            <a:r>
              <a:rPr lang="en-US" u="sng" dirty="0" smtClean="0"/>
              <a:t>services</a:t>
            </a:r>
            <a:r>
              <a:rPr lang="en-US" dirty="0" smtClean="0"/>
              <a:t> include</a:t>
            </a:r>
            <a:r>
              <a:rPr lang="bg-BG" dirty="0" smtClean="0"/>
              <a:t>:</a:t>
            </a:r>
            <a:endParaRPr lang="bg-BG" dirty="0"/>
          </a:p>
          <a:p>
            <a:r>
              <a:rPr lang="en-US" dirty="0" smtClean="0"/>
              <a:t>Accounting</a:t>
            </a:r>
            <a:r>
              <a:rPr lang="bg-BG" dirty="0" smtClean="0"/>
              <a:t>;</a:t>
            </a:r>
            <a:endParaRPr lang="bg-BG" dirty="0"/>
          </a:p>
          <a:p>
            <a:r>
              <a:rPr lang="en-US" dirty="0" smtClean="0"/>
              <a:t>Financial </a:t>
            </a:r>
            <a:r>
              <a:rPr lang="en-US" dirty="0"/>
              <a:t>and </a:t>
            </a:r>
            <a:r>
              <a:rPr lang="en-US" dirty="0" smtClean="0"/>
              <a:t>Management Advisory</a:t>
            </a:r>
            <a:r>
              <a:rPr lang="bg-BG" dirty="0" smtClean="0"/>
              <a:t>;</a:t>
            </a:r>
            <a:endParaRPr lang="bg-BG" dirty="0"/>
          </a:p>
          <a:p>
            <a:r>
              <a:rPr lang="en-US" dirty="0" smtClean="0"/>
              <a:t>Tax Planning</a:t>
            </a:r>
            <a:r>
              <a:rPr lang="bg-BG" dirty="0" smtClean="0"/>
              <a:t>;</a:t>
            </a:r>
            <a:endParaRPr lang="bg-BG" dirty="0"/>
          </a:p>
          <a:p>
            <a:r>
              <a:rPr lang="en-US" dirty="0" smtClean="0"/>
              <a:t>EU Funding</a:t>
            </a:r>
            <a:r>
              <a:rPr lang="bg-BG" dirty="0" smtClean="0"/>
              <a:t>;</a:t>
            </a:r>
            <a:endParaRPr lang="bg-BG" dirty="0"/>
          </a:p>
          <a:p>
            <a:r>
              <a:rPr lang="en-US" dirty="0" smtClean="0"/>
              <a:t>Market </a:t>
            </a:r>
            <a:r>
              <a:rPr lang="en-US" dirty="0" smtClean="0"/>
              <a:t>Analyses</a:t>
            </a:r>
            <a:r>
              <a:rPr lang="en-US" dirty="0" smtClean="0"/>
              <a:t>;</a:t>
            </a:r>
          </a:p>
          <a:p>
            <a:r>
              <a:rPr lang="en-US" dirty="0" smtClean="0"/>
              <a:t>Health Technology Assessment.</a:t>
            </a:r>
            <a:endParaRPr lang="bg-BG" dirty="0"/>
          </a:p>
          <a:p>
            <a:pPr marL="0" indent="0">
              <a:buNone/>
            </a:pPr>
            <a:endParaRPr lang="bg-BG" dirty="0"/>
          </a:p>
          <a:p>
            <a:pPr marL="0" indent="0">
              <a:buNone/>
            </a:pPr>
            <a:r>
              <a:rPr lang="en-US" dirty="0"/>
              <a:t>Simbula has </a:t>
            </a:r>
            <a:r>
              <a:rPr lang="en-US" dirty="0" smtClean="0"/>
              <a:t>extensive experience </a:t>
            </a:r>
            <a:r>
              <a:rPr lang="en-US" dirty="0" smtClean="0"/>
              <a:t>in implementing and managing projects in various fields and scopes for leading local and international companies. The company’s activities are focused not only in Bulgaria, but also in the EU member states (primarily Germany, Austria, </a:t>
            </a:r>
            <a:r>
              <a:rPr lang="en-US" dirty="0" smtClean="0"/>
              <a:t>Slovakia, Poland, Cyprus </a:t>
            </a:r>
            <a:r>
              <a:rPr lang="en-US" dirty="0" smtClean="0"/>
              <a:t>and Greece), along with Moldova and Norway. </a:t>
            </a:r>
          </a:p>
          <a:p>
            <a:pPr marL="0" indent="0">
              <a:buNone/>
            </a:pPr>
            <a:endParaRPr lang="bg-BG" dirty="0"/>
          </a:p>
          <a:p>
            <a:pPr marL="0" indent="0">
              <a:buNone/>
            </a:pPr>
            <a:endParaRPr lang="bg-BG" dirty="0"/>
          </a:p>
        </p:txBody>
      </p:sp>
    </p:spTree>
    <p:extLst>
      <p:ext uri="{BB962C8B-B14F-4D97-AF65-F5344CB8AC3E}">
        <p14:creationId xmlns:p14="http://schemas.microsoft.com/office/powerpoint/2010/main" val="8071530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lstStyle/>
          <a:p>
            <a:r>
              <a:rPr lang="en-US" dirty="0" smtClean="0"/>
              <a:t>ACCOUNTING SERVICES</a:t>
            </a:r>
            <a:endParaRPr lang="bg-BG" dirty="0"/>
          </a:p>
        </p:txBody>
      </p:sp>
      <p:sp>
        <p:nvSpPr>
          <p:cNvPr id="5" name="Content Placeholder 4"/>
          <p:cNvSpPr>
            <a:spLocks noGrp="1"/>
          </p:cNvSpPr>
          <p:nvPr>
            <p:ph idx="1"/>
          </p:nvPr>
        </p:nvSpPr>
        <p:spPr>
          <a:xfrm>
            <a:off x="1141412" y="1673352"/>
            <a:ext cx="9905999" cy="4117849"/>
          </a:xfrm>
        </p:spPr>
        <p:txBody>
          <a:bodyPr>
            <a:normAutofit fontScale="77500" lnSpcReduction="20000"/>
          </a:bodyPr>
          <a:lstStyle/>
          <a:p>
            <a:r>
              <a:rPr lang="en-US" dirty="0" smtClean="0"/>
              <a:t>A </a:t>
            </a:r>
            <a:r>
              <a:rPr lang="en-US" dirty="0"/>
              <a:t>full package of accounting services to individuals and legal entities;</a:t>
            </a:r>
          </a:p>
          <a:p>
            <a:r>
              <a:rPr lang="en-US" dirty="0" smtClean="0"/>
              <a:t>Advice </a:t>
            </a:r>
            <a:r>
              <a:rPr lang="en-US" dirty="0"/>
              <a:t>on social security issues and </a:t>
            </a:r>
            <a:r>
              <a:rPr lang="en-US" dirty="0" err="1"/>
              <a:t>labour</a:t>
            </a:r>
            <a:r>
              <a:rPr lang="en-US" dirty="0"/>
              <a:t> law relationships;</a:t>
            </a:r>
          </a:p>
          <a:p>
            <a:r>
              <a:rPr lang="en-US" dirty="0" smtClean="0"/>
              <a:t>Accounting </a:t>
            </a:r>
            <a:r>
              <a:rPr lang="en-US" dirty="0"/>
              <a:t>supervision and assistance;</a:t>
            </a:r>
          </a:p>
          <a:p>
            <a:r>
              <a:rPr lang="en-US" dirty="0" smtClean="0"/>
              <a:t>Preparation </a:t>
            </a:r>
            <a:r>
              <a:rPr lang="en-US" dirty="0"/>
              <a:t>of annual tax return for legal entities and individuals;</a:t>
            </a:r>
          </a:p>
          <a:p>
            <a:r>
              <a:rPr lang="en-US" dirty="0" smtClean="0"/>
              <a:t>Salary administration and payroll </a:t>
            </a:r>
            <a:r>
              <a:rPr lang="en-US" dirty="0"/>
              <a:t>preparation;</a:t>
            </a:r>
          </a:p>
          <a:p>
            <a:r>
              <a:rPr lang="en-US" dirty="0" smtClean="0"/>
              <a:t>Preparation </a:t>
            </a:r>
            <a:r>
              <a:rPr lang="en-US" dirty="0"/>
              <a:t>of retirement samples;</a:t>
            </a:r>
          </a:p>
          <a:p>
            <a:r>
              <a:rPr lang="en-US" dirty="0" smtClean="0"/>
              <a:t>Declarations </a:t>
            </a:r>
            <a:r>
              <a:rPr lang="en-US" dirty="0"/>
              <a:t>and logbooks for </a:t>
            </a:r>
            <a:r>
              <a:rPr lang="en-US" dirty="0" smtClean="0"/>
              <a:t>VAT, monitoring </a:t>
            </a:r>
            <a:r>
              <a:rPr lang="en-US" dirty="0"/>
              <a:t>of the VAT refundable and VAT refund;</a:t>
            </a:r>
          </a:p>
          <a:p>
            <a:r>
              <a:rPr lang="en-US" dirty="0" smtClean="0"/>
              <a:t>Submission </a:t>
            </a:r>
            <a:r>
              <a:rPr lang="en-US" dirty="0"/>
              <a:t>of taxes, excise duties and social security </a:t>
            </a:r>
            <a:r>
              <a:rPr lang="en-US" dirty="0" smtClean="0"/>
              <a:t>contributions, </a:t>
            </a:r>
            <a:r>
              <a:rPr lang="en-US" dirty="0"/>
              <a:t>declaration for self-insured persons</a:t>
            </a:r>
            <a:r>
              <a:rPr lang="en-US" dirty="0" smtClean="0"/>
              <a:t>;</a:t>
            </a:r>
            <a:endParaRPr lang="en-US" dirty="0"/>
          </a:p>
          <a:p>
            <a:r>
              <a:rPr lang="en-US" dirty="0" smtClean="0"/>
              <a:t>Preparation </a:t>
            </a:r>
            <a:r>
              <a:rPr lang="en-US" dirty="0"/>
              <a:t>of documents for bank </a:t>
            </a:r>
            <a:r>
              <a:rPr lang="en-US" dirty="0" smtClean="0"/>
              <a:t>loans.</a:t>
            </a:r>
            <a:endParaRPr lang="en-US" dirty="0"/>
          </a:p>
        </p:txBody>
      </p:sp>
    </p:spTree>
    <p:extLst>
      <p:ext uri="{BB962C8B-B14F-4D97-AF65-F5344CB8AC3E}">
        <p14:creationId xmlns:p14="http://schemas.microsoft.com/office/powerpoint/2010/main" val="37075889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normAutofit/>
          </a:bodyPr>
          <a:lstStyle/>
          <a:p>
            <a:r>
              <a:rPr lang="en-US" dirty="0" smtClean="0"/>
              <a:t>FINANCIAL AND MANAGEMENT ADVISORY</a:t>
            </a:r>
            <a:endParaRPr lang="bg-BG" dirty="0"/>
          </a:p>
        </p:txBody>
      </p:sp>
      <p:sp>
        <p:nvSpPr>
          <p:cNvPr id="5" name="Content Placeholder 4"/>
          <p:cNvSpPr>
            <a:spLocks noGrp="1"/>
          </p:cNvSpPr>
          <p:nvPr>
            <p:ph idx="1"/>
          </p:nvPr>
        </p:nvSpPr>
        <p:spPr>
          <a:xfrm>
            <a:off x="1141412" y="1673352"/>
            <a:ext cx="9905999" cy="4117849"/>
          </a:xfrm>
        </p:spPr>
        <p:txBody>
          <a:bodyPr>
            <a:normAutofit fontScale="92500" lnSpcReduction="20000"/>
          </a:bodyPr>
          <a:lstStyle/>
          <a:p>
            <a:r>
              <a:rPr lang="en-US" dirty="0"/>
              <a:t>Consulting in the field of strategic and financial management</a:t>
            </a:r>
            <a:r>
              <a:rPr lang="en-US" dirty="0" smtClean="0"/>
              <a:t>;</a:t>
            </a:r>
          </a:p>
          <a:p>
            <a:r>
              <a:rPr lang="en-US" dirty="0" smtClean="0"/>
              <a:t>Management consulting;</a:t>
            </a:r>
            <a:endParaRPr lang="en-US" dirty="0"/>
          </a:p>
          <a:p>
            <a:r>
              <a:rPr lang="en-US" dirty="0"/>
              <a:t>Financial consulting in raising of equity and debt capital, including bank financing;</a:t>
            </a:r>
          </a:p>
          <a:p>
            <a:r>
              <a:rPr lang="en-US" dirty="0"/>
              <a:t>Preparation of investment projects, business </a:t>
            </a:r>
            <a:r>
              <a:rPr lang="en-US" dirty="0" smtClean="0"/>
              <a:t>plans, </a:t>
            </a:r>
            <a:r>
              <a:rPr lang="en-US" dirty="0"/>
              <a:t>and budgets;</a:t>
            </a:r>
          </a:p>
          <a:p>
            <a:r>
              <a:rPr lang="en-US" dirty="0"/>
              <a:t>Development of key performance indicators (KPI’s);</a:t>
            </a:r>
          </a:p>
          <a:p>
            <a:r>
              <a:rPr lang="en-US" dirty="0"/>
              <a:t>Preparation of analytical reports for financial performance of certain projects, business lines or entire enterprises;</a:t>
            </a:r>
          </a:p>
          <a:p>
            <a:r>
              <a:rPr lang="en-US" dirty="0"/>
              <a:t>Financial consulting in corporate </a:t>
            </a:r>
            <a:r>
              <a:rPr lang="en-US" dirty="0" smtClean="0"/>
              <a:t>restructurings, etc.</a:t>
            </a:r>
            <a:endParaRPr lang="en-US" dirty="0"/>
          </a:p>
          <a:p>
            <a:pPr marL="0" indent="0">
              <a:buNone/>
            </a:pPr>
            <a:endParaRPr lang="bg-BG" dirty="0"/>
          </a:p>
        </p:txBody>
      </p:sp>
    </p:spTree>
    <p:extLst>
      <p:ext uri="{BB962C8B-B14F-4D97-AF65-F5344CB8AC3E}">
        <p14:creationId xmlns:p14="http://schemas.microsoft.com/office/powerpoint/2010/main" val="91325046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lstStyle/>
          <a:p>
            <a:r>
              <a:rPr lang="en-US" dirty="0" smtClean="0"/>
              <a:t>TAX PLANNING</a:t>
            </a:r>
            <a:endParaRPr lang="bg-BG" dirty="0"/>
          </a:p>
        </p:txBody>
      </p:sp>
      <p:sp>
        <p:nvSpPr>
          <p:cNvPr id="5" name="Content Placeholder 4"/>
          <p:cNvSpPr>
            <a:spLocks noGrp="1"/>
          </p:cNvSpPr>
          <p:nvPr>
            <p:ph idx="1"/>
          </p:nvPr>
        </p:nvSpPr>
        <p:spPr>
          <a:xfrm>
            <a:off x="1141412" y="1673352"/>
            <a:ext cx="9905999" cy="4117849"/>
          </a:xfrm>
        </p:spPr>
        <p:txBody>
          <a:bodyPr>
            <a:normAutofit fontScale="92500" lnSpcReduction="20000"/>
          </a:bodyPr>
          <a:lstStyle/>
          <a:p>
            <a:r>
              <a:rPr lang="en-US" dirty="0"/>
              <a:t>Tax consultancy on corporate and commercial tax issues;</a:t>
            </a:r>
          </a:p>
          <a:p>
            <a:r>
              <a:rPr lang="en-US" dirty="0"/>
              <a:t>Identification and management of direct and indirect tax liabilities;</a:t>
            </a:r>
          </a:p>
          <a:p>
            <a:r>
              <a:rPr lang="en-US" dirty="0"/>
              <a:t>Tax planning of the overall company business and of particular deals;</a:t>
            </a:r>
          </a:p>
          <a:p>
            <a:r>
              <a:rPr lang="en-US" dirty="0"/>
              <a:t>Avoidance of double taxation;</a:t>
            </a:r>
          </a:p>
          <a:p>
            <a:r>
              <a:rPr lang="en-US" dirty="0"/>
              <a:t>Representation in audits and tax inspections;</a:t>
            </a:r>
          </a:p>
          <a:p>
            <a:r>
              <a:rPr lang="en-US" dirty="0"/>
              <a:t>Tax consultancy on the tax effects of mergers and acquisitions;</a:t>
            </a:r>
          </a:p>
          <a:p>
            <a:r>
              <a:rPr lang="en-US" dirty="0"/>
              <a:t>Tax consultancy concerning individual taxation (High Net </a:t>
            </a:r>
            <a:r>
              <a:rPr lang="en-US" dirty="0" smtClean="0"/>
              <a:t>Worth </a:t>
            </a:r>
            <a:r>
              <a:rPr lang="en-US" dirty="0"/>
              <a:t>Individuals);</a:t>
            </a:r>
          </a:p>
          <a:p>
            <a:r>
              <a:rPr lang="en-US" dirty="0"/>
              <a:t>Tax advice for </a:t>
            </a:r>
            <a:r>
              <a:rPr lang="en-US" dirty="0" smtClean="0"/>
              <a:t>non-residents.</a:t>
            </a:r>
            <a:endParaRPr lang="en-US" dirty="0"/>
          </a:p>
          <a:p>
            <a:endParaRPr lang="bg-BG" dirty="0"/>
          </a:p>
        </p:txBody>
      </p:sp>
    </p:spTree>
    <p:extLst>
      <p:ext uri="{BB962C8B-B14F-4D97-AF65-F5344CB8AC3E}">
        <p14:creationId xmlns:p14="http://schemas.microsoft.com/office/powerpoint/2010/main" val="648374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lstStyle/>
          <a:p>
            <a:r>
              <a:rPr lang="en-US" dirty="0" smtClean="0"/>
              <a:t>EU FUNDING</a:t>
            </a:r>
            <a:endParaRPr lang="bg-BG" dirty="0"/>
          </a:p>
        </p:txBody>
      </p:sp>
      <p:sp>
        <p:nvSpPr>
          <p:cNvPr id="5" name="Content Placeholder 4"/>
          <p:cNvSpPr>
            <a:spLocks noGrp="1"/>
          </p:cNvSpPr>
          <p:nvPr>
            <p:ph idx="1"/>
          </p:nvPr>
        </p:nvSpPr>
        <p:spPr>
          <a:xfrm>
            <a:off x="1141412" y="1673352"/>
            <a:ext cx="9905999" cy="4117849"/>
          </a:xfrm>
        </p:spPr>
        <p:txBody>
          <a:bodyPr>
            <a:normAutofit fontScale="70000" lnSpcReduction="20000"/>
          </a:bodyPr>
          <a:lstStyle/>
          <a:p>
            <a:r>
              <a:rPr lang="en-US" dirty="0"/>
              <a:t>Consultancy in the field of financing under </a:t>
            </a:r>
            <a:r>
              <a:rPr lang="en-US" dirty="0" smtClean="0"/>
              <a:t>the </a:t>
            </a:r>
            <a:r>
              <a:rPr lang="en-US" dirty="0"/>
              <a:t>EU </a:t>
            </a:r>
            <a:r>
              <a:rPr lang="en-US" dirty="0" smtClean="0"/>
              <a:t>Funds </a:t>
            </a:r>
            <a:r>
              <a:rPr lang="en-US" dirty="0"/>
              <a:t>– overall development, administration, management, </a:t>
            </a:r>
            <a:r>
              <a:rPr lang="en-US" dirty="0" smtClean="0"/>
              <a:t>monitoring, </a:t>
            </a:r>
            <a:r>
              <a:rPr lang="en-US" dirty="0"/>
              <a:t>and reporting of </a:t>
            </a:r>
            <a:r>
              <a:rPr lang="en-US" dirty="0" smtClean="0"/>
              <a:t>projects</a:t>
            </a:r>
            <a:r>
              <a:rPr lang="en-US" dirty="0"/>
              <a:t>;</a:t>
            </a:r>
          </a:p>
          <a:p>
            <a:r>
              <a:rPr lang="en-US" dirty="0"/>
              <a:t>Analysis of opportunities for grant funding and development of a concept for the project, taking into account both the needs of the company and the specific requirements of the funding institution;</a:t>
            </a:r>
          </a:p>
          <a:p>
            <a:r>
              <a:rPr lang="en-US" dirty="0"/>
              <a:t>Development and completion of the necessary supporting documents for project proposals;</a:t>
            </a:r>
          </a:p>
          <a:p>
            <a:r>
              <a:rPr lang="en-US" dirty="0"/>
              <a:t>Preparation of the necessary documents, relating to the implementation of contract grants and coordination of all activities included in the project;</a:t>
            </a:r>
          </a:p>
          <a:p>
            <a:r>
              <a:rPr lang="en-US" dirty="0"/>
              <a:t>Preparation of documentation for various procedures, for selection of contractors under the Public Procurement </a:t>
            </a:r>
            <a:r>
              <a:rPr lang="en-US" dirty="0" smtClean="0"/>
              <a:t>Act;</a:t>
            </a:r>
            <a:endParaRPr lang="en-US" dirty="0"/>
          </a:p>
          <a:p>
            <a:r>
              <a:rPr lang="en-US" dirty="0"/>
              <a:t>Assistance in correspondence and communication with the managing authorities;</a:t>
            </a:r>
          </a:p>
          <a:p>
            <a:r>
              <a:rPr lang="en-US" dirty="0"/>
              <a:t>Interim and final technical and financial reporting of </a:t>
            </a:r>
            <a:r>
              <a:rPr lang="en-US" dirty="0" smtClean="0"/>
              <a:t>projects</a:t>
            </a:r>
            <a:r>
              <a:rPr lang="en-US" dirty="0"/>
              <a:t>.</a:t>
            </a:r>
          </a:p>
          <a:p>
            <a:endParaRPr lang="bg-BG" dirty="0"/>
          </a:p>
        </p:txBody>
      </p:sp>
    </p:spTree>
    <p:extLst>
      <p:ext uri="{BB962C8B-B14F-4D97-AF65-F5344CB8AC3E}">
        <p14:creationId xmlns:p14="http://schemas.microsoft.com/office/powerpoint/2010/main" val="4125657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lstStyle/>
          <a:p>
            <a:r>
              <a:rPr lang="en-US" dirty="0" smtClean="0"/>
              <a:t>MARKET ANALYSES</a:t>
            </a:r>
            <a:endParaRPr lang="bg-BG" dirty="0"/>
          </a:p>
        </p:txBody>
      </p:sp>
      <p:sp>
        <p:nvSpPr>
          <p:cNvPr id="5" name="Content Placeholder 4"/>
          <p:cNvSpPr>
            <a:spLocks noGrp="1"/>
          </p:cNvSpPr>
          <p:nvPr>
            <p:ph idx="1"/>
          </p:nvPr>
        </p:nvSpPr>
        <p:spPr>
          <a:xfrm>
            <a:off x="1141412" y="1673352"/>
            <a:ext cx="9905999" cy="4117849"/>
          </a:xfrm>
        </p:spPr>
        <p:txBody>
          <a:bodyPr>
            <a:normAutofit/>
          </a:bodyPr>
          <a:lstStyle/>
          <a:p>
            <a:r>
              <a:rPr lang="en-US" dirty="0"/>
              <a:t>Analyses of the financial performance of health establishments for hospital </a:t>
            </a:r>
            <a:r>
              <a:rPr lang="en-US" dirty="0" smtClean="0"/>
              <a:t>and outpatient </a:t>
            </a:r>
            <a:r>
              <a:rPr lang="en-US" dirty="0"/>
              <a:t>medical care, focused on the health sector as a whole or on particular health establishment;</a:t>
            </a:r>
          </a:p>
          <a:p>
            <a:r>
              <a:rPr lang="en-US" dirty="0"/>
              <a:t>Specific market analyses focused on specific segments of the market of medical </a:t>
            </a:r>
            <a:r>
              <a:rPr lang="en-US" dirty="0" smtClean="0"/>
              <a:t>products and devices, </a:t>
            </a:r>
            <a:r>
              <a:rPr lang="en-US" dirty="0"/>
              <a:t>or a particular product based analysis on data from objectively verifiable sources of information;</a:t>
            </a:r>
          </a:p>
          <a:p>
            <a:r>
              <a:rPr lang="en-US" dirty="0"/>
              <a:t>Analysis on specific </a:t>
            </a:r>
            <a:r>
              <a:rPr lang="en-US" dirty="0" smtClean="0"/>
              <a:t>topics, </a:t>
            </a:r>
            <a:r>
              <a:rPr lang="en-US" dirty="0"/>
              <a:t>on demand.</a:t>
            </a:r>
          </a:p>
          <a:p>
            <a:endParaRPr lang="bg-BG" dirty="0"/>
          </a:p>
        </p:txBody>
      </p:sp>
    </p:spTree>
    <p:extLst>
      <p:ext uri="{BB962C8B-B14F-4D97-AF65-F5344CB8AC3E}">
        <p14:creationId xmlns:p14="http://schemas.microsoft.com/office/powerpoint/2010/main" val="2559779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141413" y="618518"/>
            <a:ext cx="9905998" cy="917674"/>
          </a:xfrm>
        </p:spPr>
        <p:txBody>
          <a:bodyPr/>
          <a:lstStyle/>
          <a:p>
            <a:r>
              <a:rPr lang="en-US" dirty="0" smtClean="0"/>
              <a:t>HEALTH TECHNOLOGY ASSESSMENT</a:t>
            </a:r>
            <a:endParaRPr lang="bg-BG" dirty="0"/>
          </a:p>
        </p:txBody>
      </p:sp>
      <p:sp>
        <p:nvSpPr>
          <p:cNvPr id="5" name="Content Placeholder 4"/>
          <p:cNvSpPr>
            <a:spLocks noGrp="1"/>
          </p:cNvSpPr>
          <p:nvPr>
            <p:ph idx="1"/>
          </p:nvPr>
        </p:nvSpPr>
        <p:spPr>
          <a:xfrm>
            <a:off x="1141412" y="1673352"/>
            <a:ext cx="9905999" cy="4117849"/>
          </a:xfrm>
        </p:spPr>
        <p:txBody>
          <a:bodyPr>
            <a:normAutofit/>
          </a:bodyPr>
          <a:lstStyle/>
          <a:p>
            <a:r>
              <a:rPr lang="en-US" dirty="0" smtClean="0"/>
              <a:t>Clinical </a:t>
            </a:r>
            <a:r>
              <a:rPr lang="en-US" dirty="0"/>
              <a:t>effectiveness, safety, </a:t>
            </a:r>
            <a:r>
              <a:rPr lang="en-US" dirty="0" smtClean="0"/>
              <a:t>and cost-effectiveness analyses;</a:t>
            </a:r>
            <a:endParaRPr lang="en-US" dirty="0"/>
          </a:p>
          <a:p>
            <a:r>
              <a:rPr lang="en-GB" dirty="0" smtClean="0"/>
              <a:t>Assessment of the </a:t>
            </a:r>
            <a:r>
              <a:rPr lang="en-GB" dirty="0" err="1" smtClean="0"/>
              <a:t>pharmaco</a:t>
            </a:r>
            <a:r>
              <a:rPr lang="en-GB" dirty="0" smtClean="0"/>
              <a:t>-economic indicators;</a:t>
            </a:r>
          </a:p>
          <a:p>
            <a:r>
              <a:rPr lang="en-GB" dirty="0" smtClean="0"/>
              <a:t>Budget impact analysis;</a:t>
            </a:r>
          </a:p>
          <a:p>
            <a:r>
              <a:rPr lang="en-GB" dirty="0" smtClean="0"/>
              <a:t>Preparation of whole assessment </a:t>
            </a:r>
            <a:r>
              <a:rPr lang="en-US" dirty="0" smtClean="0"/>
              <a:t>reports and support in submission;</a:t>
            </a:r>
          </a:p>
          <a:p>
            <a:r>
              <a:rPr lang="en-US" dirty="0" smtClean="0"/>
              <a:t>Specific know-how </a:t>
            </a:r>
            <a:r>
              <a:rPr lang="en-US" dirty="0"/>
              <a:t>in health </a:t>
            </a:r>
            <a:r>
              <a:rPr lang="en-US" dirty="0" smtClean="0"/>
              <a:t>economics and </a:t>
            </a:r>
            <a:r>
              <a:rPr lang="en-US" dirty="0" smtClean="0"/>
              <a:t>personalized medicine;</a:t>
            </a:r>
          </a:p>
          <a:p>
            <a:r>
              <a:rPr lang="en-US" dirty="0" smtClean="0"/>
              <a:t>QM from internationally recognized HTA specialists.</a:t>
            </a:r>
            <a:endParaRPr lang="bg-BG" dirty="0"/>
          </a:p>
        </p:txBody>
      </p:sp>
    </p:spTree>
    <p:extLst>
      <p:ext uri="{BB962C8B-B14F-4D97-AF65-F5344CB8AC3E}">
        <p14:creationId xmlns:p14="http://schemas.microsoft.com/office/powerpoint/2010/main" val="35620607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9905998" cy="734794"/>
          </a:xfrm>
        </p:spPr>
        <p:txBody>
          <a:bodyPr/>
          <a:lstStyle/>
          <a:p>
            <a:r>
              <a:rPr lang="en-US" dirty="0" smtClean="0"/>
              <a:t>Our partners</a:t>
            </a:r>
            <a:endParaRPr lang="bg-BG" dirty="0"/>
          </a:p>
        </p:txBody>
      </p:sp>
      <p:sp>
        <p:nvSpPr>
          <p:cNvPr id="3" name="Content Placeholder 2"/>
          <p:cNvSpPr>
            <a:spLocks noGrp="1"/>
          </p:cNvSpPr>
          <p:nvPr>
            <p:ph idx="1"/>
          </p:nvPr>
        </p:nvSpPr>
        <p:spPr>
          <a:xfrm>
            <a:off x="1141412" y="1353312"/>
            <a:ext cx="9905999" cy="4700016"/>
          </a:xfrm>
        </p:spPr>
        <p:txBody>
          <a:bodyPr>
            <a:normAutofit fontScale="77500" lnSpcReduction="20000"/>
          </a:bodyPr>
          <a:lstStyle/>
          <a:p>
            <a:r>
              <a:rPr lang="en-US" dirty="0" err="1" smtClean="0"/>
              <a:t>Braykov’s</a:t>
            </a:r>
            <a:r>
              <a:rPr lang="en-US" dirty="0" smtClean="0"/>
              <a:t> Legal Office </a:t>
            </a:r>
            <a:r>
              <a:rPr lang="bg-BG" dirty="0" smtClean="0"/>
              <a:t>- </a:t>
            </a:r>
            <a:r>
              <a:rPr lang="en-US" dirty="0">
                <a:hlinkClick r:id="rId2"/>
              </a:rPr>
              <a:t>www.braykov.com</a:t>
            </a:r>
            <a:r>
              <a:rPr lang="en-US" dirty="0"/>
              <a:t>;</a:t>
            </a:r>
            <a:endParaRPr lang="bg-BG" dirty="0"/>
          </a:p>
          <a:p>
            <a:r>
              <a:rPr lang="en-US" dirty="0"/>
              <a:t>PETERKA &amp; PARTNERS </a:t>
            </a:r>
            <a:r>
              <a:rPr lang="en-US" dirty="0" smtClean="0"/>
              <a:t>Law Firm </a:t>
            </a:r>
            <a:r>
              <a:rPr lang="bg-BG" dirty="0" smtClean="0"/>
              <a:t>- </a:t>
            </a:r>
            <a:r>
              <a:rPr lang="en-US" dirty="0">
                <a:hlinkClick r:id="rId3"/>
              </a:rPr>
              <a:t>www.peterkapartners.com/en</a:t>
            </a:r>
            <a:r>
              <a:rPr lang="bg-BG" dirty="0"/>
              <a:t>; </a:t>
            </a:r>
          </a:p>
          <a:p>
            <a:r>
              <a:rPr lang="en-US" dirty="0" err="1" smtClean="0"/>
              <a:t>CasePro</a:t>
            </a:r>
            <a:r>
              <a:rPr lang="en-US" dirty="0" smtClean="0"/>
              <a:t> Law Firm </a:t>
            </a:r>
            <a:r>
              <a:rPr lang="bg-BG" dirty="0" smtClean="0"/>
              <a:t>- </a:t>
            </a:r>
            <a:r>
              <a:rPr lang="en-US" dirty="0">
                <a:hlinkClick r:id="rId4"/>
              </a:rPr>
              <a:t>www.casepro.bg</a:t>
            </a:r>
            <a:r>
              <a:rPr lang="bg-BG" dirty="0"/>
              <a:t>;</a:t>
            </a:r>
            <a:r>
              <a:rPr lang="en-US" dirty="0"/>
              <a:t> </a:t>
            </a:r>
          </a:p>
          <a:p>
            <a:r>
              <a:rPr lang="en-US" dirty="0"/>
              <a:t>Jurist.BG Legal platform – </a:t>
            </a:r>
            <a:r>
              <a:rPr lang="en-US" dirty="0">
                <a:hlinkClick r:id="rId5"/>
              </a:rPr>
              <a:t>www.jurist.bg</a:t>
            </a:r>
            <a:r>
              <a:rPr lang="en-US" dirty="0" smtClean="0"/>
              <a:t>;</a:t>
            </a:r>
            <a:endParaRPr lang="bg-BG" dirty="0" smtClean="0"/>
          </a:p>
          <a:p>
            <a:r>
              <a:rPr lang="en-US" dirty="0" smtClean="0"/>
              <a:t>Global Law Experts – Recommended Firm </a:t>
            </a:r>
            <a:r>
              <a:rPr lang="en-US" dirty="0"/>
              <a:t>- </a:t>
            </a:r>
            <a:r>
              <a:rPr lang="en-US" dirty="0" smtClean="0">
                <a:hlinkClick r:id="rId6"/>
              </a:rPr>
              <a:t>www.globallawexperts.com</a:t>
            </a:r>
            <a:r>
              <a:rPr lang="en-US" dirty="0" smtClean="0"/>
              <a:t>; </a:t>
            </a:r>
            <a:endParaRPr lang="en-US" dirty="0"/>
          </a:p>
          <a:p>
            <a:r>
              <a:rPr lang="en-US" dirty="0"/>
              <a:t>International Tax Specialist </a:t>
            </a:r>
            <a:r>
              <a:rPr lang="en-US" dirty="0" smtClean="0"/>
              <a:t>Group </a:t>
            </a:r>
            <a:r>
              <a:rPr lang="bg-BG" dirty="0" smtClean="0"/>
              <a:t>– </a:t>
            </a:r>
            <a:r>
              <a:rPr lang="en-US" dirty="0"/>
              <a:t>ITSG - </a:t>
            </a:r>
            <a:r>
              <a:rPr lang="en-US" dirty="0">
                <a:hlinkClick r:id="rId7"/>
              </a:rPr>
              <a:t>www.itsgnetwork.com</a:t>
            </a:r>
            <a:r>
              <a:rPr lang="en-US" dirty="0"/>
              <a:t>;</a:t>
            </a:r>
          </a:p>
          <a:p>
            <a:r>
              <a:rPr lang="en-US" dirty="0"/>
              <a:t>Association of the Professional Accounting </a:t>
            </a:r>
            <a:r>
              <a:rPr lang="en-US" dirty="0" smtClean="0"/>
              <a:t>Companies – </a:t>
            </a:r>
            <a:r>
              <a:rPr lang="en-US" dirty="0">
                <a:hlinkClick r:id="rId8"/>
              </a:rPr>
              <a:t>www.apac-bg.org</a:t>
            </a:r>
            <a:r>
              <a:rPr lang="en-US" dirty="0"/>
              <a:t>;</a:t>
            </a:r>
          </a:p>
          <a:p>
            <a:r>
              <a:rPr lang="en-US" dirty="0"/>
              <a:t>Start-up </a:t>
            </a:r>
            <a:r>
              <a:rPr lang="en-US" dirty="0" smtClean="0"/>
              <a:t>platform Founder Institute – </a:t>
            </a:r>
            <a:r>
              <a:rPr lang="en-US" dirty="0">
                <a:hlinkClick r:id="rId9"/>
              </a:rPr>
              <a:t>www.fi.co</a:t>
            </a:r>
            <a:r>
              <a:rPr lang="en-US" dirty="0" smtClean="0"/>
              <a:t>;</a:t>
            </a:r>
          </a:p>
          <a:p>
            <a:r>
              <a:rPr lang="en-US" dirty="0"/>
              <a:t>Deutsch-</a:t>
            </a:r>
            <a:r>
              <a:rPr lang="en-US" dirty="0" err="1"/>
              <a:t>Bulgarische</a:t>
            </a:r>
            <a:r>
              <a:rPr lang="en-US" dirty="0"/>
              <a:t> </a:t>
            </a:r>
            <a:r>
              <a:rPr lang="en-US" dirty="0" err="1"/>
              <a:t>Industrie</a:t>
            </a:r>
            <a:r>
              <a:rPr lang="en-US" dirty="0"/>
              <a:t>- und </a:t>
            </a:r>
            <a:r>
              <a:rPr lang="en-US" dirty="0" err="1"/>
              <a:t>Handelskammer</a:t>
            </a:r>
            <a:r>
              <a:rPr lang="en-US" dirty="0"/>
              <a:t> </a:t>
            </a:r>
            <a:r>
              <a:rPr lang="bg-BG" dirty="0" smtClean="0"/>
              <a:t>(</a:t>
            </a:r>
            <a:r>
              <a:rPr lang="en-US" dirty="0"/>
              <a:t>AHK) - </a:t>
            </a:r>
            <a:r>
              <a:rPr lang="en-US" dirty="0">
                <a:hlinkClick r:id="rId10"/>
              </a:rPr>
              <a:t>http://</a:t>
            </a:r>
            <a:r>
              <a:rPr lang="en-US" dirty="0" smtClean="0">
                <a:hlinkClick r:id="rId10"/>
              </a:rPr>
              <a:t>bulgarien.ahk.de</a:t>
            </a:r>
            <a:r>
              <a:rPr lang="en-US" dirty="0" smtClean="0"/>
              <a:t>; </a:t>
            </a:r>
            <a:endParaRPr lang="en-US" dirty="0"/>
          </a:p>
          <a:p>
            <a:r>
              <a:rPr lang="en-US" dirty="0"/>
              <a:t>British-Bulgarian Business </a:t>
            </a:r>
            <a:r>
              <a:rPr lang="en-US" dirty="0" smtClean="0"/>
              <a:t>Association </a:t>
            </a:r>
            <a:r>
              <a:rPr lang="bg-BG" dirty="0" smtClean="0"/>
              <a:t>(</a:t>
            </a:r>
            <a:r>
              <a:rPr lang="en-US" dirty="0"/>
              <a:t>BBBA) </a:t>
            </a:r>
            <a:r>
              <a:rPr lang="bg-BG" dirty="0"/>
              <a:t>– </a:t>
            </a:r>
            <a:r>
              <a:rPr lang="en-US" dirty="0">
                <a:hlinkClick r:id="rId11"/>
              </a:rPr>
              <a:t>www.bbba.bg</a:t>
            </a:r>
            <a:r>
              <a:rPr lang="bg-BG" dirty="0" smtClean="0"/>
              <a:t>;</a:t>
            </a:r>
            <a:endParaRPr lang="bg-BG" dirty="0"/>
          </a:p>
          <a:p>
            <a:r>
              <a:rPr lang="en-US" dirty="0"/>
              <a:t>Norwegian-Bulgarian Business </a:t>
            </a:r>
            <a:r>
              <a:rPr lang="en-US" dirty="0" smtClean="0"/>
              <a:t>Group (NBBG)</a:t>
            </a:r>
            <a:r>
              <a:rPr lang="bg-BG" dirty="0" smtClean="0"/>
              <a:t> </a:t>
            </a:r>
            <a:r>
              <a:rPr lang="bg-BG" dirty="0"/>
              <a:t>- </a:t>
            </a:r>
            <a:r>
              <a:rPr lang="en-US" dirty="0" smtClean="0">
                <a:hlinkClick r:id="rId12"/>
              </a:rPr>
              <a:t>www.nbbg.eu</a:t>
            </a:r>
            <a:r>
              <a:rPr lang="bg-BG" dirty="0" smtClean="0"/>
              <a:t>. </a:t>
            </a:r>
            <a:endParaRPr lang="bg-BG" dirty="0"/>
          </a:p>
          <a:p>
            <a:pPr marL="0" indent="0">
              <a:buNone/>
            </a:pPr>
            <a:endParaRPr lang="bg-BG" dirty="0"/>
          </a:p>
        </p:txBody>
      </p:sp>
    </p:spTree>
    <p:extLst>
      <p:ext uri="{BB962C8B-B14F-4D97-AF65-F5344CB8AC3E}">
        <p14:creationId xmlns:p14="http://schemas.microsoft.com/office/powerpoint/2010/main" val="34036309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very much!</a:t>
            </a:r>
            <a:endParaRPr lang="bg-BG" dirty="0"/>
          </a:p>
        </p:txBody>
      </p:sp>
      <p:sp>
        <p:nvSpPr>
          <p:cNvPr id="3" name="Content Placeholder 2"/>
          <p:cNvSpPr>
            <a:spLocks noGrp="1"/>
          </p:cNvSpPr>
          <p:nvPr>
            <p:ph idx="1"/>
          </p:nvPr>
        </p:nvSpPr>
        <p:spPr/>
        <p:txBody>
          <a:bodyPr>
            <a:normAutofit fontScale="92500" lnSpcReduction="10000"/>
          </a:bodyPr>
          <a:lstStyle/>
          <a:p>
            <a:pPr marL="0" indent="0">
              <a:buNone/>
            </a:pPr>
            <a:endParaRPr lang="en-US" sz="1300" b="1" dirty="0" smtClean="0"/>
          </a:p>
          <a:p>
            <a:pPr marL="0" indent="0">
              <a:buNone/>
            </a:pPr>
            <a:endParaRPr lang="en-US" sz="1300" b="1" dirty="0"/>
          </a:p>
          <a:p>
            <a:pPr marL="0" indent="0">
              <a:buNone/>
            </a:pPr>
            <a:endParaRPr lang="en-US" sz="1400" b="1" dirty="0"/>
          </a:p>
          <a:p>
            <a:pPr marL="0" indent="0" algn="r">
              <a:buNone/>
            </a:pPr>
            <a:r>
              <a:rPr lang="en-US" sz="1400" b="1" dirty="0" smtClean="0"/>
              <a:t>TEODORA PETROVA</a:t>
            </a:r>
          </a:p>
          <a:p>
            <a:pPr marL="0" indent="0" algn="r">
              <a:buNone/>
            </a:pPr>
            <a:r>
              <a:rPr lang="en-US" sz="1400" b="1" dirty="0" smtClean="0"/>
              <a:t>Business Development Manager</a:t>
            </a:r>
            <a:endParaRPr lang="bg-BG" sz="1400" dirty="0" smtClean="0"/>
          </a:p>
          <a:p>
            <a:pPr marL="0" indent="0" algn="r">
              <a:buNone/>
            </a:pPr>
            <a:r>
              <a:rPr lang="en-US" sz="1400" b="1" dirty="0"/>
              <a:t> </a:t>
            </a:r>
            <a:endParaRPr lang="bg-BG" sz="1400" dirty="0"/>
          </a:p>
          <a:p>
            <a:pPr marL="0" indent="0" algn="r">
              <a:buNone/>
            </a:pPr>
            <a:r>
              <a:rPr lang="en-US" sz="1400" dirty="0"/>
              <a:t>mobile     </a:t>
            </a:r>
            <a:r>
              <a:rPr lang="en-US" sz="1400" dirty="0"/>
              <a:t>+359 882 926 256</a:t>
            </a:r>
            <a:endParaRPr lang="en-US" sz="1400" dirty="0" smtClean="0"/>
          </a:p>
          <a:p>
            <a:pPr marL="0" indent="0" algn="r">
              <a:buNone/>
            </a:pPr>
            <a:r>
              <a:rPr lang="en-US" sz="1400" dirty="0" smtClean="0"/>
              <a:t>e-mail </a:t>
            </a:r>
            <a:r>
              <a:rPr lang="en-US" sz="1400" dirty="0"/>
              <a:t>  </a:t>
            </a:r>
            <a:r>
              <a:rPr lang="bg-BG" sz="1400" dirty="0"/>
              <a:t>  </a:t>
            </a:r>
            <a:r>
              <a:rPr lang="en-US" sz="1400" u="sng" dirty="0" smtClean="0">
                <a:hlinkClick r:id="rId2"/>
              </a:rPr>
              <a:t>teodora.petrova@simbula.eu</a:t>
            </a:r>
            <a:endParaRPr lang="en-US" sz="1400" u="sng" dirty="0" smtClean="0"/>
          </a:p>
          <a:p>
            <a:pPr marL="0" indent="0" algn="r">
              <a:buNone/>
            </a:pPr>
            <a:r>
              <a:rPr lang="en-US" sz="1400" dirty="0" smtClean="0"/>
              <a:t>address</a:t>
            </a:r>
            <a:r>
              <a:rPr lang="en-US" sz="1400" dirty="0"/>
              <a:t>   </a:t>
            </a:r>
            <a:r>
              <a:rPr lang="en-US" sz="1400" dirty="0" smtClean="0"/>
              <a:t>47 </a:t>
            </a:r>
            <a:r>
              <a:rPr lang="en-US" sz="1400" dirty="0" err="1"/>
              <a:t>Bacho</a:t>
            </a:r>
            <a:r>
              <a:rPr lang="en-US" sz="1400" dirty="0"/>
              <a:t> </a:t>
            </a:r>
            <a:r>
              <a:rPr lang="en-US" sz="1400" dirty="0" err="1"/>
              <a:t>Kiro</a:t>
            </a:r>
            <a:r>
              <a:rPr lang="en-US" sz="1400" dirty="0"/>
              <a:t> Str., Sofia, Bulgaria</a:t>
            </a:r>
            <a:endParaRPr lang="bg-BG" sz="1400" dirty="0"/>
          </a:p>
          <a:p>
            <a:pPr marL="0" indent="0" algn="r">
              <a:buNone/>
            </a:pPr>
            <a:r>
              <a:rPr lang="en-US" sz="1400" dirty="0"/>
              <a:t>website    </a:t>
            </a:r>
            <a:r>
              <a:rPr lang="en-US" sz="1400" u="sng" dirty="0">
                <a:hlinkClick r:id="rId3"/>
              </a:rPr>
              <a:t>www.simbula.eu</a:t>
            </a:r>
            <a:endParaRPr lang="bg-BG" sz="1400" dirty="0"/>
          </a:p>
          <a:p>
            <a:pPr marL="0" indent="0">
              <a:buNone/>
            </a:pPr>
            <a:endParaRPr lang="bg-BG" dirty="0"/>
          </a:p>
        </p:txBody>
      </p:sp>
    </p:spTree>
    <p:extLst>
      <p:ext uri="{BB962C8B-B14F-4D97-AF65-F5344CB8AC3E}">
        <p14:creationId xmlns:p14="http://schemas.microsoft.com/office/powerpoint/2010/main" val="196668213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B5F27"/>
      </a:dk2>
      <a:lt2>
        <a:srgbClr val="D8FC68"/>
      </a:lt2>
      <a:accent1>
        <a:srgbClr val="DDC855"/>
      </a:accent1>
      <a:accent2>
        <a:srgbClr val="FCA03D"/>
      </a:accent2>
      <a:accent3>
        <a:srgbClr val="E36439"/>
      </a:accent3>
      <a:accent4>
        <a:srgbClr val="C2935B"/>
      </a:accent4>
      <a:accent5>
        <a:srgbClr val="88C25C"/>
      </a:accent5>
      <a:accent6>
        <a:srgbClr val="BFCC86"/>
      </a:accent6>
      <a:hlink>
        <a:srgbClr val="FFCE23"/>
      </a:hlink>
      <a:folHlink>
        <a:srgbClr val="FDEB86"/>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88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82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97ECCC31-8429-4523-BE8D-8F09B7A4D46D}"/>
    </a:ext>
  </a:extLst>
</a:theme>
</file>

<file path=docProps/app.xml><?xml version="1.0" encoding="utf-8"?>
<Properties xmlns="http://schemas.openxmlformats.org/officeDocument/2006/extended-properties" xmlns:vt="http://schemas.openxmlformats.org/officeDocument/2006/docPropsVTypes">
  <Template>Circuit</Template>
  <TotalTime>445</TotalTime>
  <Words>756</Words>
  <Application>Microsoft Office PowerPoint</Application>
  <PresentationFormat>Widescreen</PresentationFormat>
  <Paragraphs>87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Trebuchet MS</vt:lpstr>
      <vt:lpstr>Tw Cen MT</vt:lpstr>
      <vt:lpstr>Circuit</vt:lpstr>
      <vt:lpstr>SIMBULA Ltd.</vt:lpstr>
      <vt:lpstr>Who we are?</vt:lpstr>
      <vt:lpstr>Business lines</vt:lpstr>
      <vt:lpstr>ACCOUNTING SERVICES</vt:lpstr>
      <vt:lpstr>FINANCIAL AND MANAGEMENT ADVISORY</vt:lpstr>
      <vt:lpstr>TAX PLANNING</vt:lpstr>
      <vt:lpstr>EU FUNDING</vt:lpstr>
      <vt:lpstr>MARKET ANALYSES</vt:lpstr>
      <vt:lpstr>HEALTH TECHNOLOGY ASSESSMENT</vt:lpstr>
      <vt:lpstr>Our partners</vt:lpstr>
      <vt:lpstr>Thank you very much!</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Sofia.knowledge.city</dc:title>
  <dc:creator>Teodora Petrova</dc:creator>
  <cp:lastModifiedBy>Teodora Petrova</cp:lastModifiedBy>
  <cp:revision>107</cp:revision>
  <dcterms:created xsi:type="dcterms:W3CDTF">2016-04-15T07:00:04Z</dcterms:created>
  <dcterms:modified xsi:type="dcterms:W3CDTF">2017-05-24T18:45:14Z</dcterms:modified>
</cp:coreProperties>
</file>